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3"/>
  </p:notesMasterIdLst>
  <p:sldIdLst>
    <p:sldId id="256" r:id="rId2"/>
    <p:sldId id="362" r:id="rId3"/>
    <p:sldId id="331" r:id="rId4"/>
    <p:sldId id="332" r:id="rId5"/>
    <p:sldId id="366" r:id="rId6"/>
    <p:sldId id="367" r:id="rId7"/>
    <p:sldId id="368" r:id="rId8"/>
    <p:sldId id="371" r:id="rId9"/>
    <p:sldId id="379" r:id="rId10"/>
    <p:sldId id="354" r:id="rId11"/>
    <p:sldId id="296" r:id="rId1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3FE9"/>
    <a:srgbClr val="BB51BB"/>
    <a:srgbClr val="B687DD"/>
    <a:srgbClr val="EDF7FD"/>
    <a:srgbClr val="DC303C"/>
    <a:srgbClr val="F19437"/>
    <a:srgbClr val="64BA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317" autoAdjust="0"/>
  </p:normalViewPr>
  <p:slideViewPr>
    <p:cSldViewPr>
      <p:cViewPr>
        <p:scale>
          <a:sx n="70" d="100"/>
          <a:sy n="70" d="100"/>
        </p:scale>
        <p:origin x="-1810" y="-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505149004997767E-2"/>
          <c:y val="9.1394710004276736E-2"/>
          <c:w val="0.96680514094983871"/>
          <c:h val="0.732716016383196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-4.5265716886583596E-3"/>
                  <c:y val="1.3056387143468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7.83383228608086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Лист1!$B$2:$C$2</c:f>
              <c:numCache>
                <c:formatCode>0</c:formatCode>
                <c:ptCount val="2"/>
                <c:pt idx="0">
                  <c:v>27799</c:v>
                </c:pt>
                <c:pt idx="1">
                  <c:v>26614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3.0177144591055733E-3"/>
                  <c:y val="1.56676645721617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Лист1!$B$3:$C$3</c:f>
              <c:numCache>
                <c:formatCode>0</c:formatCode>
                <c:ptCount val="2"/>
                <c:pt idx="0">
                  <c:v>27023</c:v>
                </c:pt>
                <c:pt idx="1">
                  <c:v>26216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7756544"/>
        <c:axId val="257688704"/>
      </c:barChart>
      <c:catAx>
        <c:axId val="2577565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257688704"/>
        <c:crosses val="autoZero"/>
        <c:auto val="1"/>
        <c:lblAlgn val="ctr"/>
        <c:lblOffset val="100"/>
        <c:noMultiLvlLbl val="0"/>
      </c:catAx>
      <c:valAx>
        <c:axId val="257688704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25775654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1.1734361329833772E-2"/>
          <c:y val="0"/>
          <c:w val="0.65363090551181102"/>
          <c:h val="0.9219392289745583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Лист1!$A$5</c:f>
              <c:strCache>
                <c:ptCount val="1"/>
                <c:pt idx="0">
                  <c:v>Прочие безвозмездные поступления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Лист1!$B$5:$C$5</c:f>
              <c:numCache>
                <c:formatCode>#,##0</c:formatCode>
                <c:ptCount val="2"/>
                <c:pt idx="0">
                  <c:v>378.31</c:v>
                </c:pt>
                <c:pt idx="1">
                  <c:v>660.19</c:v>
                </c:pt>
              </c:numCache>
            </c:numRef>
          </c:val>
        </c:ser>
        <c:ser>
          <c:idx val="3"/>
          <c:order val="1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Лист1!$B$4:$C$4</c:f>
              <c:numCache>
                <c:formatCode>#,##0</c:formatCode>
                <c:ptCount val="2"/>
                <c:pt idx="0">
                  <c:v>4612</c:v>
                </c:pt>
                <c:pt idx="1">
                  <c:v>2548</c:v>
                </c:pt>
              </c:numCache>
            </c:numRef>
          </c:val>
        </c:ser>
        <c:ser>
          <c:idx val="1"/>
          <c:order val="2"/>
          <c:tx>
            <c:strRef>
              <c:f>Лист1!$A$3</c:f>
              <c:strCache>
                <c:ptCount val="1"/>
                <c:pt idx="0">
                  <c:v>Дотации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3888888888888909E-3"/>
                  <c:y val="3.51528401606170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4.72743769210828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777777777777835E-3"/>
                  <c:y val="-1.0938348367963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8.75067869437117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888888888888909E-3"/>
                  <c:y val="-1.3126018041556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Лист1!$B$3:$C$3</c:f>
              <c:numCache>
                <c:formatCode>#,##0</c:formatCode>
                <c:ptCount val="2"/>
                <c:pt idx="0">
                  <c:v>11490.4</c:v>
                </c:pt>
                <c:pt idx="1">
                  <c:v>9107</c:v>
                </c:pt>
              </c:numCache>
            </c:numRef>
          </c:val>
        </c:ser>
        <c:ser>
          <c:idx val="2"/>
          <c:order val="3"/>
          <c:tx>
            <c:strRef>
              <c:f>Лист1!$A$2</c:f>
              <c:strCache>
                <c:ptCount val="1"/>
                <c:pt idx="0">
                  <c:v>Налоговые и неналоговые доходы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Лист1!$B$2:$C$2</c:f>
              <c:numCache>
                <c:formatCode>#,##0</c:formatCode>
                <c:ptCount val="2"/>
                <c:pt idx="0">
                  <c:v>11317.66</c:v>
                </c:pt>
                <c:pt idx="1">
                  <c:v>14298.83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overlap val="100"/>
        <c:axId val="156685824"/>
        <c:axId val="156687360"/>
      </c:barChart>
      <c:catAx>
        <c:axId val="156685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56687360"/>
        <c:crosses val="autoZero"/>
        <c:auto val="1"/>
        <c:lblAlgn val="ctr"/>
        <c:lblOffset val="100"/>
        <c:tickLblSkip val="1"/>
        <c:noMultiLvlLbl val="0"/>
      </c:catAx>
      <c:valAx>
        <c:axId val="156687360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0"/>
        <c:majorTickMark val="out"/>
        <c:minorTickMark val="none"/>
        <c:tickLblPos val="none"/>
        <c:crossAx val="1566858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083333333333328"/>
          <c:y val="0.20398979361770261"/>
          <c:w val="0.30138888888888887"/>
          <c:h val="0.57511828751053806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9908156962433862E-2"/>
          <c:y val="0.46090712143095214"/>
          <c:w val="0.64986071288361669"/>
          <c:h val="0.41511938488316114"/>
        </c:manualLayout>
      </c:layout>
      <c:lineChart>
        <c:grouping val="standar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Доходы всего</c:v>
                </c:pt>
              </c:strCache>
            </c:strRef>
          </c:tx>
          <c:spPr>
            <a:ln w="34925">
              <a:solidFill>
                <a:srgbClr val="142DAC"/>
              </a:solidFill>
            </a:ln>
          </c:spPr>
          <c:marker>
            <c:symbol val="square"/>
            <c:size val="7"/>
            <c:spPr>
              <a:solidFill>
                <a:srgbClr val="142DAC"/>
              </a:solidFill>
              <a:ln>
                <a:solidFill>
                  <a:srgbClr val="142DAC"/>
                </a:solidFill>
                <a:tailEnd type="stealth"/>
              </a:ln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dLbls>
            <c:dLbl>
              <c:idx val="0"/>
              <c:layout>
                <c:manualLayout>
                  <c:x val="-4.3381417680004052E-2"/>
                  <c:y val="-0.1344786921823501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2344296318259415E-2"/>
                  <c:y val="-2.9144111289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4664812401479478E-2"/>
                  <c:y val="-3.34114796838048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00" b="1">
                    <a:solidFill>
                      <a:srgbClr val="002060"/>
                    </a:solidFill>
                    <a:latin typeface="Trebuchet MS" panose="020B0603020202020204" pitchFamily="34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Лист1!$B$2:$B$3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Лист1!$C$2:$C$3</c:f>
              <c:numCache>
                <c:formatCode>#,##0</c:formatCode>
                <c:ptCount val="2"/>
                <c:pt idx="0">
                  <c:v>27798.67</c:v>
                </c:pt>
                <c:pt idx="1">
                  <c:v>26613.85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5929600"/>
        <c:axId val="155964160"/>
      </c:lineChart>
      <c:catAx>
        <c:axId val="1559296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55964160"/>
        <c:crosses val="autoZero"/>
        <c:auto val="1"/>
        <c:lblAlgn val="ctr"/>
        <c:lblOffset val="100"/>
        <c:noMultiLvlLbl val="0"/>
      </c:catAx>
      <c:valAx>
        <c:axId val="155964160"/>
        <c:scaling>
          <c:orientation val="minMax"/>
          <c:min val="0"/>
        </c:scaling>
        <c:delete val="1"/>
        <c:axPos val="l"/>
        <c:numFmt formatCode="#,##0" sourceLinked="0"/>
        <c:majorTickMark val="out"/>
        <c:minorTickMark val="none"/>
        <c:tickLblPos val="none"/>
        <c:crossAx val="155929600"/>
        <c:crosses val="autoZero"/>
        <c:crossBetween val="between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68885210170423994"/>
          <c:y val="0.37534718364626152"/>
          <c:w val="0.25242177541793942"/>
          <c:h val="0.15008188141427625"/>
        </c:manualLayout>
      </c:layout>
      <c:overlay val="0"/>
      <c:txPr>
        <a:bodyPr/>
        <a:lstStyle/>
        <a:p>
          <a:pPr>
            <a:defRPr sz="18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467565433110705"/>
          <c:y val="9.0050010448060533E-2"/>
          <c:w val="0.56544138448174874"/>
          <c:h val="0.8745729618218052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3"/>
          <c:dPt>
            <c:idx val="0"/>
            <c:bubble3D val="0"/>
            <c:explosion val="4"/>
          </c:dPt>
          <c:dPt>
            <c:idx val="1"/>
            <c:bubble3D val="0"/>
            <c:explosion val="6"/>
          </c:dPt>
          <c:dPt>
            <c:idx val="2"/>
            <c:bubble3D val="0"/>
            <c:explosion val="7"/>
          </c:dPt>
          <c:dPt>
            <c:idx val="3"/>
            <c:bubble3D val="0"/>
            <c:explosion val="7"/>
          </c:dPt>
          <c:dPt>
            <c:idx val="4"/>
            <c:bubble3D val="0"/>
            <c:explosion val="7"/>
          </c:dPt>
          <c:dPt>
            <c:idx val="5"/>
            <c:bubble3D val="0"/>
            <c:explosion val="7"/>
          </c:dPt>
          <c:dPt>
            <c:idx val="6"/>
            <c:bubble3D val="0"/>
            <c:explosion val="7"/>
          </c:dPt>
          <c:dPt>
            <c:idx val="7"/>
            <c:bubble3D val="0"/>
            <c:explosion val="7"/>
          </c:dPt>
          <c:dPt>
            <c:idx val="8"/>
            <c:bubble3D val="0"/>
            <c:explosion val="6"/>
          </c:dPt>
          <c:dPt>
            <c:idx val="9"/>
            <c:bubble3D val="0"/>
            <c:explosion val="6"/>
          </c:dPt>
          <c:dLbls>
            <c:dLbl>
              <c:idx val="0"/>
              <c:layout>
                <c:manualLayout>
                  <c:x val="6.680259084834099E-2"/>
                  <c:y val="4.3054423877113979E-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"/>
              <c:layout>
                <c:manualLayout>
                  <c:x val="-2.4658973036099964E-2"/>
                  <c:y val="-8.4174729437305321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/>
                      <a:t>национальная </a:t>
                    </a:r>
                    <a:r>
                      <a:rPr lang="ru-RU" sz="1600" dirty="0"/>
                      <a:t>экономика </a:t>
                    </a:r>
                    <a:endParaRPr lang="ru-RU" sz="1600" dirty="0" smtClean="0"/>
                  </a:p>
                  <a:p>
                    <a:r>
                      <a:rPr lang="ru-RU" sz="1600" dirty="0" smtClean="0"/>
                      <a:t>15,5</a:t>
                    </a:r>
                    <a:r>
                      <a:rPr lang="ru-RU" sz="1600" dirty="0"/>
                      <a:t>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2"/>
              <c:layout>
                <c:manualLayout>
                  <c:x val="8.6364633750482828E-3"/>
                  <c:y val="-5.343236318299812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/>
                      <a:t>ЖКХ </a:t>
                    </a:r>
                  </a:p>
                  <a:p>
                    <a:r>
                      <a:rPr lang="ru-RU" sz="1600" dirty="0" smtClean="0"/>
                      <a:t>40,8</a:t>
                    </a:r>
                    <a:r>
                      <a:rPr lang="ru-RU" sz="1600" dirty="0"/>
                      <a:t>%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3"/>
              <c:layout>
                <c:manualLayout>
                  <c:x val="-5.9901693925551419E-2"/>
                  <c:y val="9.8671588708241068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культура </a:t>
                    </a:r>
                    <a:endParaRPr lang="ru-RU" sz="1600" dirty="0" smtClean="0"/>
                  </a:p>
                  <a:p>
                    <a:r>
                      <a:rPr lang="ru-RU" sz="1600" dirty="0" smtClean="0"/>
                      <a:t>27,4</a:t>
                    </a:r>
                    <a:r>
                      <a:rPr lang="ru-RU" sz="1600" dirty="0"/>
                      <a:t>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4"/>
              <c:layout>
                <c:manualLayout>
                  <c:x val="-9.5406852228978253E-2"/>
                  <c:y val="-3.7760272406882536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</c:dLbls>
          <c:cat>
            <c:strRef>
              <c:f>Лист1!$A$2:$A$6</c:f>
              <c:strCache>
                <c:ptCount val="5"/>
                <c:pt idx="0">
                  <c:v>общегосударственные вопросы</c:v>
                </c:pt>
                <c:pt idx="1">
                  <c:v>национальная экономика</c:v>
                </c:pt>
                <c:pt idx="2">
                  <c:v>ЖКХ</c:v>
                </c:pt>
                <c:pt idx="3">
                  <c:v>культура</c:v>
                </c:pt>
                <c:pt idx="4">
                  <c:v>прочие расходы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0.14399999999999999</c:v>
                </c:pt>
                <c:pt idx="1">
                  <c:v>0.155</c:v>
                </c:pt>
                <c:pt idx="2">
                  <c:v>0.40799999999999997</c:v>
                </c:pt>
                <c:pt idx="3">
                  <c:v>0.27400000000000002</c:v>
                </c:pt>
                <c:pt idx="4">
                  <c:v>1.7999999999999999E-2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0.28184</cdr:x>
      <cdr:y>0.2665</cdr:y>
    </cdr:from>
    <cdr:to>
      <cdr:x>0.67538</cdr:x>
      <cdr:y>0.59223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>
          <a:off x="2372279" y="1296144"/>
          <a:ext cx="3312368" cy="1584176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accent3">
              <a:lumMod val="75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0.37136</cdr:x>
      <cdr:y>0.42271</cdr:y>
    </cdr:from>
    <cdr:to>
      <cdr:x>0.81226</cdr:x>
      <cdr:y>0.7847</cdr:y>
    </cdr:to>
    <cdr:cxnSp macro="">
      <cdr:nvCxnSpPr>
        <cdr:cNvPr id="4" name="Прямая со стрелкой 3"/>
        <cdr:cNvCxnSpPr/>
      </cdr:nvCxnSpPr>
      <cdr:spPr>
        <a:xfrm xmlns:a="http://schemas.openxmlformats.org/drawingml/2006/main">
          <a:off x="3125707" y="2055841"/>
          <a:ext cx="3711068" cy="1760583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rgbClr val="00B0F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0.50326</cdr:x>
      <cdr:y>0.38495</cdr:y>
    </cdr:from>
    <cdr:to>
      <cdr:x>0.60386</cdr:x>
      <cdr:y>0.46722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235922" y="1872212"/>
          <a:ext cx="846707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-4,3%</a:t>
          </a:r>
          <a:endParaRPr lang="ru-RU" sz="2000" b="1" dirty="0">
            <a:solidFill>
              <a:schemeClr val="accent3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0.3178</cdr:x>
      <cdr:y>0.25</cdr:y>
    </cdr:from>
    <cdr:to>
      <cdr:x>0.43223</cdr:x>
      <cdr:y>0.45833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753152" y="432048"/>
          <a:ext cx="99126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pitchFamily="18" charset="0"/>
            </a:rPr>
            <a:t>- </a:t>
          </a:r>
          <a:r>
            <a:rPr lang="ru-RU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rebuchet MS" panose="020B0603020202020204" pitchFamily="34" charset="0"/>
            </a:rPr>
            <a:t>4,3</a:t>
          </a:r>
          <a:r>
            <a:rPr lang="ru-RU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pitchFamily="18" charset="0"/>
            </a:rPr>
            <a:t> %</a:t>
          </a:r>
          <a:endParaRPr lang="ru-RU" sz="1600" b="1" dirty="0">
            <a:solidFill>
              <a:schemeClr val="tx1">
                <a:lumMod val="85000"/>
                <a:lumOff val="15000"/>
              </a:schemeClr>
            </a:solidFill>
            <a:latin typeface="Bookman Old Style" panose="020506040505050202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8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53" y="8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97A9B-783E-41BC-8B6C-5C8EC65C8DBB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15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53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259846-528B-4E20-9CB1-DEFD26683D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63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784AF-202E-4E90-8E6B-E376377F83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872E8-4799-4906-B883-9830661BF9C2}" type="datetime1">
              <a:rPr lang="ru-RU"/>
              <a:pPr>
                <a:defRPr/>
              </a:pPr>
              <a:t>28.04.2023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2034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feu@permsky.permkrai.r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700808"/>
            <a:ext cx="85689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</a:p>
          <a:p>
            <a:pPr algn="ctr"/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000" b="1" dirty="0" err="1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Бершетского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</a:t>
            </a:r>
            <a:b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  <p:pic>
        <p:nvPicPr>
          <p:cNvPr id="4" name="Рисунок 3" descr="C:\Documents and Settings\b_alex\Рабочий стол\gerb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627" y="10771"/>
            <a:ext cx="720080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664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3568" y="908720"/>
            <a:ext cx="7581900" cy="3124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altLang="ru-RU" sz="2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Контактная информация</a:t>
            </a:r>
            <a: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Финансово-экономическое управление администрации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Пермского муниципального </a:t>
            </a:r>
            <a:r>
              <a:rPr lang="ru-RU" altLang="ru-RU" sz="1800" b="1" dirty="0" smtClean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округа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Почтовый адрес: 614065, г. Пермь,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ул. Верхне-</a:t>
            </a:r>
            <a:r>
              <a:rPr lang="ru-RU" altLang="ru-RU" sz="1800" b="1" dirty="0" err="1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Муллинская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71,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часы работы: с 8-00 до 12-00 с 13-00 до 17-00,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телефон </a:t>
            </a:r>
            <a:r>
              <a:rPr lang="en-US" altLang="ru-RU" sz="1800" b="1" dirty="0" smtClean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29</a:t>
            </a:r>
            <a:r>
              <a:rPr lang="ru-RU" altLang="ru-RU" sz="1800" b="1" dirty="0" smtClean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4</a:t>
            </a:r>
            <a:r>
              <a:rPr lang="en-US" altLang="ru-RU" sz="1800" b="1" dirty="0" smtClean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altLang="ru-RU" sz="1800" b="1" dirty="0" smtClean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67</a:t>
            </a:r>
            <a:r>
              <a:rPr lang="en-US" altLang="ru-RU" sz="1800" b="1" dirty="0" smtClean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altLang="ru-RU" sz="1800" b="1" dirty="0" smtClean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90</a:t>
            </a:r>
            <a:r>
              <a:rPr lang="en-US" altLang="ru-RU" sz="1800" b="1" dirty="0" smtClean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296 26 51,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адрес электронной почты: </a:t>
            </a:r>
            <a:r>
              <a:rPr lang="en-US" altLang="ru-RU" sz="1800" b="1" dirty="0" smtClean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  <a:hlinkClick r:id="rId3"/>
              </a:rPr>
              <a:t>feu@permsky.permkrai.ru</a:t>
            </a:r>
            <a:endParaRPr lang="ru-RU" altLang="ru-RU" sz="1800" b="1" dirty="0" smtClean="0">
              <a:solidFill>
                <a:srgbClr val="5C92B5">
                  <a:lumMod val="75000"/>
                </a:srgb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>
              <a:buNone/>
            </a:pPr>
            <a:r>
              <a:rPr lang="ru-RU" altLang="ru-RU" sz="1800" b="1" dirty="0" smtClean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официальный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сайт </a:t>
            </a:r>
            <a:r>
              <a:rPr lang="ru-RU" altLang="ru-RU" sz="1800" b="1" dirty="0" smtClean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http://feu.permraion.ru</a:t>
            </a:r>
            <a:endParaRPr lang="ru-RU" altLang="ru-RU" sz="1800" b="1" dirty="0">
              <a:solidFill>
                <a:srgbClr val="5C92B5">
                  <a:lumMod val="75000"/>
                </a:srgb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>
              <a:buNone/>
            </a:pPr>
            <a:endParaRPr lang="ru-RU" altLang="ru-RU" sz="4400" b="1" dirty="0" smtClean="0">
              <a:latin typeface="Times New Roman" pitchFamily="18" charset="0"/>
            </a:endParaRPr>
          </a:p>
        </p:txBody>
      </p:sp>
      <p:sp>
        <p:nvSpPr>
          <p:cNvPr id="57348" name="Нижний колонтитул 4"/>
          <p:cNvSpPr txBox="1">
            <a:spLocks noGrp="1"/>
          </p:cNvSpPr>
          <p:nvPr/>
        </p:nvSpPr>
        <p:spPr bwMode="auto">
          <a:xfrm>
            <a:off x="3071813" y="6357938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>
              <a:solidFill>
                <a:srgbClr val="045C75"/>
              </a:solidFill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4" name="Picture 2" descr="https://supportit.ru/img/contact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365104"/>
            <a:ext cx="3600400" cy="1662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0187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55650" y="2492375"/>
            <a:ext cx="7581900" cy="31242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sz="4400" b="1" smtClean="0">
                <a:latin typeface="Times New Roman" pitchFamily="18" charset="0"/>
              </a:rPr>
              <a:t>Спасибо за внимание!</a:t>
            </a:r>
          </a:p>
        </p:txBody>
      </p:sp>
      <p:sp>
        <p:nvSpPr>
          <p:cNvPr id="57348" name="Нижний колонтитул 4"/>
          <p:cNvSpPr txBox="1">
            <a:spLocks noGrp="1"/>
          </p:cNvSpPr>
          <p:nvPr/>
        </p:nvSpPr>
        <p:spPr bwMode="auto">
          <a:xfrm>
            <a:off x="3071813" y="6357938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 b="0">
              <a:solidFill>
                <a:srgbClr val="045C75"/>
              </a:solidFill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2448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926709292"/>
              </p:ext>
            </p:extLst>
          </p:nvPr>
        </p:nvGraphicFramePr>
        <p:xfrm>
          <a:off x="438886" y="2133600"/>
          <a:ext cx="8381587" cy="299500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2720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073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0732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308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6409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70933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7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</a:p>
                  </a:txBody>
                  <a:tcPr anchor="ctr">
                    <a:solidFill>
                      <a:srgbClr val="EDF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anchor="ctr">
                    <a:solidFill>
                      <a:srgbClr val="EDF7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27 866,15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26 613,85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1 252,30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95,5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27</a:t>
                      </a:r>
                      <a:r>
                        <a:rPr lang="ru-RU" b="1" baseline="0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 994,00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26 216,49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1 777,51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93,7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63501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</a:t>
                      </a:r>
                      <a:r>
                        <a:rPr lang="ru-RU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(-), профицит (+)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-127,85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397,36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7504" y="306099"/>
            <a:ext cx="8856984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/>
            </a:r>
            <a:b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</a:br>
            <a:r>
              <a:rPr kumimoji="0" lang="ru-RU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Бершетского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сельского поселения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за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2022 год, 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тыс. рублей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10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848707487"/>
              </p:ext>
            </p:extLst>
          </p:nvPr>
        </p:nvGraphicFramePr>
        <p:xfrm>
          <a:off x="327513" y="1556792"/>
          <a:ext cx="8416966" cy="486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7504" y="306099"/>
            <a:ext cx="8856984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Исполнение бюджета </a:t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</a:br>
            <a:r>
              <a:rPr kumimoji="0" lang="ru-RU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Бершетского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сельского</a:t>
            </a:r>
            <a:r>
              <a:rPr kumimoji="0" lang="ru-RU" sz="3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поселения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за 2022 год,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                                                                                                                 тыс. рублей</a:t>
            </a:r>
            <a:endParaRPr kumimoji="0" lang="ru-RU" sz="2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35995" y="4437112"/>
            <a:ext cx="8467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-3,0%</a:t>
            </a:r>
            <a:endParaRPr lang="ru-RU" sz="2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80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118912436"/>
              </p:ext>
            </p:extLst>
          </p:nvPr>
        </p:nvGraphicFramePr>
        <p:xfrm>
          <a:off x="0" y="1700808"/>
          <a:ext cx="91440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7232459"/>
              </p:ext>
            </p:extLst>
          </p:nvPr>
        </p:nvGraphicFramePr>
        <p:xfrm>
          <a:off x="107504" y="692696"/>
          <a:ext cx="8663041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1"/>
          <p:cNvSpPr txBox="1"/>
          <p:nvPr/>
        </p:nvSpPr>
        <p:spPr>
          <a:xfrm>
            <a:off x="2481590" y="4437113"/>
            <a:ext cx="758133" cy="48269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/>
              <a:t>41,3 %</a:t>
            </a:r>
            <a:endParaRPr lang="ru-RU" sz="1600" dirty="0"/>
          </a:p>
        </p:txBody>
      </p:sp>
      <p:sp>
        <p:nvSpPr>
          <p:cNvPr id="7" name="TextBox 1"/>
          <p:cNvSpPr txBox="1"/>
          <p:nvPr/>
        </p:nvSpPr>
        <p:spPr>
          <a:xfrm>
            <a:off x="2411760" y="2708920"/>
            <a:ext cx="683947" cy="2880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/>
              <a:t> 40,7 %</a:t>
            </a:r>
            <a:endParaRPr lang="ru-RU" sz="1600" dirty="0"/>
          </a:p>
        </p:txBody>
      </p:sp>
      <p:sp>
        <p:nvSpPr>
          <p:cNvPr id="8" name="TextBox 1"/>
          <p:cNvSpPr txBox="1"/>
          <p:nvPr/>
        </p:nvSpPr>
        <p:spPr>
          <a:xfrm>
            <a:off x="5397460" y="5959961"/>
            <a:ext cx="683947" cy="34935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/>
              <a:t>2,5 %</a:t>
            </a:r>
            <a:endParaRPr lang="ru-RU" sz="1400" b="1" dirty="0"/>
          </a:p>
        </p:txBody>
      </p:sp>
      <p:sp>
        <p:nvSpPr>
          <p:cNvPr id="9" name="TextBox 1"/>
          <p:cNvSpPr txBox="1"/>
          <p:nvPr/>
        </p:nvSpPr>
        <p:spPr>
          <a:xfrm>
            <a:off x="5397460" y="5671929"/>
            <a:ext cx="683947" cy="28803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/>
              <a:t>9,6 %</a:t>
            </a:r>
            <a:endParaRPr lang="ru-RU" sz="1400" b="1" dirty="0"/>
          </a:p>
        </p:txBody>
      </p:sp>
      <p:sp>
        <p:nvSpPr>
          <p:cNvPr id="10" name="TextBox 1"/>
          <p:cNvSpPr txBox="1"/>
          <p:nvPr/>
        </p:nvSpPr>
        <p:spPr>
          <a:xfrm>
            <a:off x="5397460" y="4869160"/>
            <a:ext cx="683947" cy="43204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/>
              <a:t>34,2 %</a:t>
            </a:r>
            <a:endParaRPr lang="ru-RU" sz="1600" dirty="0"/>
          </a:p>
        </p:txBody>
      </p:sp>
      <p:sp>
        <p:nvSpPr>
          <p:cNvPr id="11" name="TextBox 1"/>
          <p:cNvSpPr txBox="1"/>
          <p:nvPr/>
        </p:nvSpPr>
        <p:spPr>
          <a:xfrm>
            <a:off x="5397460" y="3140968"/>
            <a:ext cx="683947" cy="36004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/>
              <a:t>53,7 %</a:t>
            </a:r>
            <a:endParaRPr lang="ru-RU" sz="1600" dirty="0"/>
          </a:p>
        </p:txBody>
      </p:sp>
      <p:sp>
        <p:nvSpPr>
          <p:cNvPr id="12" name="TextBox 1"/>
          <p:cNvSpPr txBox="1"/>
          <p:nvPr/>
        </p:nvSpPr>
        <p:spPr>
          <a:xfrm>
            <a:off x="5397460" y="5959961"/>
            <a:ext cx="578567" cy="34935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600" dirty="0"/>
          </a:p>
        </p:txBody>
      </p:sp>
      <p:sp>
        <p:nvSpPr>
          <p:cNvPr id="13" name="TextBox 1"/>
          <p:cNvSpPr txBox="1"/>
          <p:nvPr/>
        </p:nvSpPr>
        <p:spPr>
          <a:xfrm>
            <a:off x="2481590" y="5959962"/>
            <a:ext cx="683947" cy="34935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/>
              <a:t>1,4 %</a:t>
            </a:r>
            <a:endParaRPr lang="ru-RU" sz="1400" b="1" dirty="0"/>
          </a:p>
        </p:txBody>
      </p:sp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450687" y="332656"/>
            <a:ext cx="8242623" cy="26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Структура</a:t>
            </a:r>
            <a:r>
              <a:rPr kumimoji="0" lang="ru-RU" sz="24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доходов </a:t>
            </a: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бюджета </a:t>
            </a:r>
            <a:r>
              <a:rPr kumimoji="0" lang="ru-RU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Бершетского</a:t>
            </a: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сельского поселения за 2021-2022 гг.,</a:t>
            </a:r>
            <a:r>
              <a:rPr kumimoji="0" lang="ru-RU" sz="24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тыс</a:t>
            </a: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. руб.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2481590" y="5671929"/>
            <a:ext cx="758133" cy="38001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/>
              <a:t>16,6 %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48411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116632"/>
            <a:ext cx="8679040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1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Структура расходов бюджета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Бершетского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сельского поселения за 2022 год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775557055"/>
              </p:ext>
            </p:extLst>
          </p:nvPr>
        </p:nvGraphicFramePr>
        <p:xfrm>
          <a:off x="179512" y="967586"/>
          <a:ext cx="8823056" cy="5704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191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548680"/>
            <a:ext cx="8640960" cy="6492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lang="ru-RU" altLang="ru-RU" sz="24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Бершетского</a:t>
            </a: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расходам за 2022 год, тыс. руб.                                                                                                 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4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45104711"/>
              </p:ext>
            </p:extLst>
          </p:nvPr>
        </p:nvGraphicFramePr>
        <p:xfrm>
          <a:off x="395536" y="1556794"/>
          <a:ext cx="8568953" cy="49085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20684"/>
                <a:gridCol w="1568964"/>
                <a:gridCol w="1568964"/>
                <a:gridCol w="1013791"/>
                <a:gridCol w="796550"/>
              </a:tblGrid>
              <a:tr h="50783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82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</a:t>
                      </a:r>
                      <a:r>
                        <a:rPr lang="ru-RU" sz="1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07830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3 886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3 786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97,4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830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269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830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4 116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4 074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830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ЖКХ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11 212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10 705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507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830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8 287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7 173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96,6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830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172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27 994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26 216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1 778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93,7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570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6492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бюджетн</a:t>
            </a:r>
            <a:r>
              <a:rPr lang="ru-RU" altLang="ru-RU" sz="20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ых ассигнований по группам видов расходов классификации </a:t>
            </a:r>
            <a:r>
              <a:rPr lang="ru-RU" altLang="ru-RU" sz="2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 бюджета за 2022 г., тыс. руб</a:t>
            </a:r>
            <a:r>
              <a:rPr lang="ru-RU" altLang="ru-RU" sz="1800" b="1" dirty="0" smtClean="0">
                <a:solidFill>
                  <a:schemeClr val="tx1"/>
                </a:solidFill>
                <a:effectLst/>
              </a:rPr>
              <a:t>.</a:t>
            </a:r>
            <a:r>
              <a:rPr lang="ru-RU" altLang="ru-RU" sz="1800" dirty="0" smtClean="0">
                <a:solidFill>
                  <a:schemeClr val="tx1"/>
                </a:solidFill>
                <a:effectLst/>
              </a:rPr>
              <a:t/>
            </a:r>
            <a:br>
              <a:rPr lang="ru-RU" altLang="ru-RU" sz="1800" dirty="0" smtClean="0">
                <a:solidFill>
                  <a:schemeClr val="tx1"/>
                </a:solidFill>
                <a:effectLst/>
              </a:rPr>
            </a:br>
            <a:endParaRPr lang="ru-RU" altLang="ru-RU" sz="18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176464908"/>
              </p:ext>
            </p:extLst>
          </p:nvPr>
        </p:nvGraphicFramePr>
        <p:xfrm>
          <a:off x="107504" y="1196752"/>
          <a:ext cx="8928991" cy="5328591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537080"/>
                <a:gridCol w="4287456"/>
                <a:gridCol w="936104"/>
                <a:gridCol w="881344"/>
                <a:gridCol w="811798"/>
                <a:gridCol w="737998"/>
                <a:gridCol w="737211"/>
              </a:tblGrid>
              <a:tr h="6889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вида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расх-в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КВР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вес,%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Отклонения (+/-)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</a:tr>
              <a:tr h="15617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выплаты персоналу в целях обеспечения выполнения функций государственными (муниципальными) органами, казенными учреждениями, органами управления государственными внебюджетными фондами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5 516,9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5 491,8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20,9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25,1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99,5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6300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Закупка товаров, работ и услуг для обеспечения государственных (муниципальных) нужд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12 429,2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11 899,7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45,4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529,5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95,7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919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и иные выплаты населению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221,0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205,8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15,2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93,1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3440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1 410,1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1 366,1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44,0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96,7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8902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субсидий бюджетным, автономным учреждениям и иным некоммерческим организациям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8 286,7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7 173,2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27,4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1 113,5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86,6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3204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бюджетные ассигнования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130,1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79,9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0,3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50,2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61,4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3010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27 994,0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26 216,5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1 777,5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93,7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39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428625"/>
            <a:ext cx="8143875" cy="4286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муниципальных программ в 2022 году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тыс. руб.</a:t>
            </a:r>
          </a:p>
        </p:txBody>
      </p:sp>
      <p:graphicFrame>
        <p:nvGraphicFramePr>
          <p:cNvPr id="469544" name="Group 55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116520"/>
              </p:ext>
            </p:extLst>
          </p:nvPr>
        </p:nvGraphicFramePr>
        <p:xfrm>
          <a:off x="107504" y="1196751"/>
          <a:ext cx="8784208" cy="4057729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5040560"/>
                <a:gridCol w="1368152"/>
                <a:gridCol w="1296144"/>
                <a:gridCol w="1079352"/>
              </a:tblGrid>
              <a:tr h="834069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освоения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</a:tr>
              <a:tr h="5471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сферы культуры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8 286,7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7 173,2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86,6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206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Обеспечение качественным жильем и услугами жилищно-коммунального хозяйства населения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8 299,9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8 018,6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96,6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206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дорожного хозяйства и благоустройство сельского поселения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6 272,6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6 038,2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96,3</a:t>
                      </a:r>
                    </a:p>
                  </a:txBody>
                  <a:tcPr marL="7620" marR="7620" marT="7620" marB="0" anchor="ctr"/>
                </a:tc>
              </a:tr>
              <a:tr h="4586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Совершенствование муниципального управления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4 343,7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4 273,2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98,4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445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Формирование современной городской среды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25,9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19,6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75,6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608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9526" marT="95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27 228,8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25 522,8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93,7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724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18811"/>
            <a:ext cx="8258175" cy="5429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Расходование средств резервного фонда </a:t>
            </a:r>
            <a:b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2022 году, тыс. руб.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512" y="1628800"/>
            <a:ext cx="8667279" cy="187220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ПРЕДУСМОТРЕНО В БЮДЖЕТЕ – 50,0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alt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ВЫДЕЛЕНО  -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0,0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alt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ИЗРАСХОДОВАНО – 0,0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alt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endParaRPr lang="ru-RU" alt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 eaLnBrk="1" hangingPunct="1">
              <a:spcBef>
                <a:spcPct val="0"/>
              </a:spcBef>
              <a:buNone/>
            </a:pPr>
            <a:endParaRPr lang="ru-RU" alt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376419" y="254032"/>
            <a:ext cx="8301037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 sz="2400" b="0" kern="0" dirty="0">
              <a:effectLst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0483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10299</TotalTime>
  <Words>429</Words>
  <Application>Microsoft Office PowerPoint</Application>
  <PresentationFormat>Экран (4:3)</PresentationFormat>
  <Paragraphs>196</Paragraphs>
  <Slides>11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Исполнение бюджета Бершетского сельского поселения  по расходам за 2022 год, тыс. руб.                                                                                                  </vt:lpstr>
      <vt:lpstr>Исполнение бюджетных ассигнований по группам видов расходов классификации расходов бюджета за 2022 г., тыс. руб. </vt:lpstr>
      <vt:lpstr>Реализация муниципальных программ в 2022 году                                                                                                                            тыс. руб.</vt:lpstr>
      <vt:lpstr>Расходование средств резервного фонда  в 2022 году, тыс. руб.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feu21-01</dc:creator>
  <cp:lastModifiedBy>feu17-02</cp:lastModifiedBy>
  <cp:revision>596</cp:revision>
  <cp:lastPrinted>2023-03-20T04:51:27Z</cp:lastPrinted>
  <dcterms:created xsi:type="dcterms:W3CDTF">2018-04-12T10:07:47Z</dcterms:created>
  <dcterms:modified xsi:type="dcterms:W3CDTF">2023-04-28T03:54:51Z</dcterms:modified>
</cp:coreProperties>
</file>